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2" r:id="rId6"/>
    <p:sldId id="274" r:id="rId7"/>
    <p:sldId id="298" r:id="rId8"/>
    <p:sldId id="316" r:id="rId9"/>
    <p:sldId id="313" r:id="rId10"/>
    <p:sldId id="303" r:id="rId11"/>
    <p:sldId id="307" r:id="rId12"/>
    <p:sldId id="296" r:id="rId13"/>
    <p:sldId id="311" r:id="rId14"/>
    <p:sldId id="293" r:id="rId15"/>
    <p:sldId id="292" r:id="rId16"/>
    <p:sldId id="277" r:id="rId17"/>
    <p:sldId id="275" r:id="rId18"/>
    <p:sldId id="294" r:id="rId19"/>
    <p:sldId id="314" r:id="rId20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474F9-BB65-4E4F-AC28-6C645747066D}" v="1" dt="2023-08-21T07:32:00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4655"/>
  </p:normalViewPr>
  <p:slideViewPr>
    <p:cSldViewPr>
      <p:cViewPr>
        <p:scale>
          <a:sx n="57" d="100"/>
          <a:sy n="57" d="100"/>
        </p:scale>
        <p:origin x="-533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Hobson (CPM UK)" userId="da94b7fe-fe6f-4974-999d-449e8dad9ab2" providerId="ADAL" clId="{BD5474F9-BB65-4E4F-AC28-6C645747066D}"/>
    <pc:docChg chg="undo custSel delSld modSld sldOrd">
      <pc:chgData name="Julie Hobson (CPM UK)" userId="da94b7fe-fe6f-4974-999d-449e8dad9ab2" providerId="ADAL" clId="{BD5474F9-BB65-4E4F-AC28-6C645747066D}" dt="2023-08-22T08:27:35.323" v="305" actId="47"/>
      <pc:docMkLst>
        <pc:docMk/>
      </pc:docMkLst>
      <pc:sldChg chg="addSp modSp mod modNotesTx">
        <pc:chgData name="Julie Hobson (CPM UK)" userId="da94b7fe-fe6f-4974-999d-449e8dad9ab2" providerId="ADAL" clId="{BD5474F9-BB65-4E4F-AC28-6C645747066D}" dt="2023-08-21T15:21:44.581" v="255" actId="6549"/>
        <pc:sldMkLst>
          <pc:docMk/>
          <pc:sldMk cId="0" sldId="274"/>
        </pc:sldMkLst>
        <pc:spChg chg="mod">
          <ac:chgData name="Julie Hobson (CPM UK)" userId="da94b7fe-fe6f-4974-999d-449e8dad9ab2" providerId="ADAL" clId="{BD5474F9-BB65-4E4F-AC28-6C645747066D}" dt="2023-08-21T07:32:03.407" v="86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Julie Hobson (CPM UK)" userId="da94b7fe-fe6f-4974-999d-449e8dad9ab2" providerId="ADAL" clId="{BD5474F9-BB65-4E4F-AC28-6C645747066D}" dt="2023-08-21T15:21:44.581" v="255" actId="6549"/>
          <ac:spMkLst>
            <pc:docMk/>
            <pc:sldMk cId="0" sldId="274"/>
            <ac:spMk id="3" creationId="{00000000-0000-0000-0000-000000000000}"/>
          </ac:spMkLst>
        </pc:spChg>
        <pc:spChg chg="mod">
          <ac:chgData name="Julie Hobson (CPM UK)" userId="da94b7fe-fe6f-4974-999d-449e8dad9ab2" providerId="ADAL" clId="{BD5474F9-BB65-4E4F-AC28-6C645747066D}" dt="2023-08-21T07:31:52.881" v="84" actId="1076"/>
          <ac:spMkLst>
            <pc:docMk/>
            <pc:sldMk cId="0" sldId="274"/>
            <ac:spMk id="4" creationId="{648B1D61-688E-4FBF-899A-5E4D52050AAA}"/>
          </ac:spMkLst>
        </pc:spChg>
        <pc:spChg chg="mod">
          <ac:chgData name="Julie Hobson (CPM UK)" userId="da94b7fe-fe6f-4974-999d-449e8dad9ab2" providerId="ADAL" clId="{BD5474F9-BB65-4E4F-AC28-6C645747066D}" dt="2023-08-21T15:17:36.803" v="249" actId="20577"/>
          <ac:spMkLst>
            <pc:docMk/>
            <pc:sldMk cId="0" sldId="274"/>
            <ac:spMk id="5" creationId="{3766957A-96AC-8304-7A99-D376EF85C7C8}"/>
          </ac:spMkLst>
        </pc:spChg>
        <pc:spChg chg="add mod">
          <ac:chgData name="Julie Hobson (CPM UK)" userId="da94b7fe-fe6f-4974-999d-449e8dad9ab2" providerId="ADAL" clId="{BD5474F9-BB65-4E4F-AC28-6C645747066D}" dt="2023-08-21T07:32:22.834" v="115" actId="12"/>
          <ac:spMkLst>
            <pc:docMk/>
            <pc:sldMk cId="0" sldId="274"/>
            <ac:spMk id="6" creationId="{8A4E63E3-3C47-BE7F-2474-C2381843ECAC}"/>
          </ac:spMkLst>
        </pc:spChg>
      </pc:sldChg>
      <pc:sldChg chg="del">
        <pc:chgData name="Julie Hobson (CPM UK)" userId="da94b7fe-fe6f-4974-999d-449e8dad9ab2" providerId="ADAL" clId="{BD5474F9-BB65-4E4F-AC28-6C645747066D}" dt="2023-08-22T08:27:35.323" v="305" actId="47"/>
        <pc:sldMkLst>
          <pc:docMk/>
          <pc:sldMk cId="770287143" sldId="289"/>
        </pc:sldMkLst>
      </pc:sldChg>
      <pc:sldChg chg="ord">
        <pc:chgData name="Julie Hobson (CPM UK)" userId="da94b7fe-fe6f-4974-999d-449e8dad9ab2" providerId="ADAL" clId="{BD5474F9-BB65-4E4F-AC28-6C645747066D}" dt="2023-08-18T16:38:52.115" v="55"/>
        <pc:sldMkLst>
          <pc:docMk/>
          <pc:sldMk cId="3070690781" sldId="294"/>
        </pc:sldMkLst>
      </pc:sldChg>
      <pc:sldChg chg="modSp mod">
        <pc:chgData name="Julie Hobson (CPM UK)" userId="da94b7fe-fe6f-4974-999d-449e8dad9ab2" providerId="ADAL" clId="{BD5474F9-BB65-4E4F-AC28-6C645747066D}" dt="2023-08-17T10:30:57.186" v="53" actId="5793"/>
        <pc:sldMkLst>
          <pc:docMk/>
          <pc:sldMk cId="4178507972" sldId="302"/>
        </pc:sldMkLst>
        <pc:spChg chg="mod">
          <ac:chgData name="Julie Hobson (CPM UK)" userId="da94b7fe-fe6f-4974-999d-449e8dad9ab2" providerId="ADAL" clId="{BD5474F9-BB65-4E4F-AC28-6C645747066D}" dt="2023-08-17T10:30:41.470" v="48" actId="1076"/>
          <ac:spMkLst>
            <pc:docMk/>
            <pc:sldMk cId="4178507972" sldId="302"/>
            <ac:spMk id="2" creationId="{00000000-0000-0000-0000-000000000000}"/>
          </ac:spMkLst>
        </pc:spChg>
        <pc:spChg chg="mod">
          <ac:chgData name="Julie Hobson (CPM UK)" userId="da94b7fe-fe6f-4974-999d-449e8dad9ab2" providerId="ADAL" clId="{BD5474F9-BB65-4E4F-AC28-6C645747066D}" dt="2023-08-17T10:30:57.186" v="53" actId="5793"/>
          <ac:spMkLst>
            <pc:docMk/>
            <pc:sldMk cId="4178507972" sldId="302"/>
            <ac:spMk id="3" creationId="{00000000-0000-0000-0000-000000000000}"/>
          </ac:spMkLst>
        </pc:spChg>
      </pc:sldChg>
      <pc:sldChg chg="modSp mod">
        <pc:chgData name="Julie Hobson (CPM UK)" userId="da94b7fe-fe6f-4974-999d-449e8dad9ab2" providerId="ADAL" clId="{BD5474F9-BB65-4E4F-AC28-6C645747066D}" dt="2023-08-17T10:12:55.025" v="0" actId="113"/>
        <pc:sldMkLst>
          <pc:docMk/>
          <pc:sldMk cId="0" sldId="307"/>
        </pc:sldMkLst>
        <pc:spChg chg="mod">
          <ac:chgData name="Julie Hobson (CPM UK)" userId="da94b7fe-fe6f-4974-999d-449e8dad9ab2" providerId="ADAL" clId="{BD5474F9-BB65-4E4F-AC28-6C645747066D}" dt="2023-08-17T10:12:55.025" v="0" actId="113"/>
          <ac:spMkLst>
            <pc:docMk/>
            <pc:sldMk cId="0" sldId="307"/>
            <ac:spMk id="5" creationId="{64A5E43D-CE6B-AAEE-E0D2-7F59FE0DAB6B}"/>
          </ac:spMkLst>
        </pc:spChg>
      </pc:sldChg>
      <pc:sldChg chg="modSp mod">
        <pc:chgData name="Julie Hobson (CPM UK)" userId="da94b7fe-fe6f-4974-999d-449e8dad9ab2" providerId="ADAL" clId="{BD5474F9-BB65-4E4F-AC28-6C645747066D}" dt="2023-08-21T15:22:50.419" v="304" actId="20577"/>
        <pc:sldMkLst>
          <pc:docMk/>
          <pc:sldMk cId="3339983881" sldId="313"/>
        </pc:sldMkLst>
        <pc:spChg chg="mod">
          <ac:chgData name="Julie Hobson (CPM UK)" userId="da94b7fe-fe6f-4974-999d-449e8dad9ab2" providerId="ADAL" clId="{BD5474F9-BB65-4E4F-AC28-6C645747066D}" dt="2023-08-21T15:22:50.419" v="304" actId="20577"/>
          <ac:spMkLst>
            <pc:docMk/>
            <pc:sldMk cId="3339983881" sldId="313"/>
            <ac:spMk id="4" creationId="{769E3684-A1C4-8EF0-0B93-B9B2F2839A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6D8C-9470-4FCB-B5AD-68CA84543F18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325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3C12-11F2-4197-B656-4B6DCB3F2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1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FB39F-7658-433C-B3D2-4A948EEE8550}" type="datetimeFigureOut">
              <a:rPr lang="en-GB" smtClean="0"/>
              <a:t>07/09/2023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5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23004-5864-4BD4-9088-BC6E334449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8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Someone who has read the minutes and second them </a:t>
            </a:r>
            <a:r>
              <a:rPr lang="nl-NL" dirty="0"/>
              <a:t>28/29 Sep 2023 15.00-16.30</a:t>
            </a:r>
          </a:p>
          <a:p>
            <a:r>
              <a:rPr lang="nl-NL" dirty="0"/>
              <a:t>11 Dec 2023 15.00-16.30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23004-5864-4BD4-9088-BC6E334449C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84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Ian has an update – on Blankstone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23004-5864-4BD4-9088-BC6E334449C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213AB4-B176-49FE-A008-D849588748E7}" type="datetimeFigureOut">
              <a:rPr lang="en-GB" smtClean="0"/>
              <a:pPr/>
              <a:t>07/09/2023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F2BCB0F-2CCF-417A-B1E9-5E4752345C7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EFC-Shareholders-Association-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08501" y="5661248"/>
            <a:ext cx="1403648" cy="1052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252" y="1268760"/>
            <a:ext cx="8350696" cy="1927225"/>
          </a:xfrm>
        </p:spPr>
        <p:txBody>
          <a:bodyPr>
            <a:normAutofit/>
          </a:bodyPr>
          <a:lstStyle/>
          <a:p>
            <a:r>
              <a:rPr lang="en-GB" sz="3200" dirty="0"/>
              <a:t>Everton Shareholders’ association 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annual General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Goodison Park, Monday 21st </a:t>
            </a:r>
            <a:r>
              <a:rPr lang="en-GB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8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57940"/>
            <a:ext cx="109728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Share Trading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EA5761-0A1F-40A4-A3E7-653B3C9A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15489"/>
            <a:ext cx="11665296" cy="4876800"/>
          </a:xfrm>
        </p:spPr>
        <p:txBody>
          <a:bodyPr/>
          <a:lstStyle/>
          <a:p>
            <a:r>
              <a:rPr lang="en-GB" dirty="0"/>
              <a:t>Matching of Buyers and Sellers for EFC Shares via contacting EFCSA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FFAE54-3A8E-E4DB-E22C-0955A109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060848"/>
            <a:ext cx="6624736" cy="44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C516AF-35F4-4DB1-886D-AAA2AD0738CC}"/>
              </a:ext>
            </a:extLst>
          </p:cNvPr>
          <p:cNvSpPr txBox="1">
            <a:spLocks/>
          </p:cNvSpPr>
          <p:nvPr/>
        </p:nvSpPr>
        <p:spPr>
          <a:xfrm>
            <a:off x="407368" y="54868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Attendance Record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5A49B8-6BB5-60D8-A275-A5951EFD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268760"/>
            <a:ext cx="9620322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dirty="0"/>
              <a:t>Executive Committee for 2022/23 </a:t>
            </a:r>
            <a:br>
              <a:rPr lang="en-GB" sz="3200" dirty="0"/>
            </a:br>
            <a:r>
              <a:rPr lang="en-GB" sz="3200" dirty="0"/>
              <a:t>Candidates seeking Election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0546E011-11BE-4F22-AE8E-70D8159F1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62150"/>
            <a:ext cx="4038600" cy="2108892"/>
          </a:xfrm>
        </p:spPr>
        <p:txBody>
          <a:bodyPr>
            <a:noAutofit/>
          </a:bodyPr>
          <a:lstStyle/>
          <a:p>
            <a:r>
              <a:rPr lang="en-GB" sz="1800" dirty="0"/>
              <a:t>Paul Murphy</a:t>
            </a:r>
          </a:p>
          <a:p>
            <a:r>
              <a:rPr lang="en-GB" sz="1800" dirty="0"/>
              <a:t>Phil Parker </a:t>
            </a:r>
          </a:p>
          <a:p>
            <a:r>
              <a:rPr lang="en-GB" sz="1800" dirty="0"/>
              <a:t>Mike Owen</a:t>
            </a:r>
          </a:p>
          <a:p>
            <a:r>
              <a:rPr lang="en-GB" sz="1800" dirty="0"/>
              <a:t>Keith Seymour</a:t>
            </a:r>
          </a:p>
          <a:p>
            <a:r>
              <a:rPr lang="en-GB" sz="1800" dirty="0"/>
              <a:t>Ian Webster (Treasurer)</a:t>
            </a:r>
          </a:p>
          <a:p>
            <a:r>
              <a:rPr lang="en-GB" sz="1800" dirty="0"/>
              <a:t>Anthony Rimmer</a:t>
            </a:r>
          </a:p>
          <a:p>
            <a:r>
              <a:rPr lang="en-GB" sz="1800" dirty="0"/>
              <a:t>Ian Seymour (Hon Secretary)</a:t>
            </a:r>
          </a:p>
          <a:p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AB29F-1DE5-858F-2387-BBC984CF8747}"/>
              </a:ext>
            </a:extLst>
          </p:cNvPr>
          <p:cNvSpPr txBox="1"/>
          <p:nvPr/>
        </p:nvSpPr>
        <p:spPr>
          <a:xfrm>
            <a:off x="590900" y="4966047"/>
            <a:ext cx="108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Ian Seymour is standing down as Honorary Secretary after 10-years of service.</a:t>
            </a:r>
          </a:p>
          <a:p>
            <a:endParaRPr lang="en-GB" dirty="0"/>
          </a:p>
          <a:p>
            <a:r>
              <a:rPr lang="en-GB" dirty="0"/>
              <a:t>The Association would like to thank him for his commitment throughout this period</a:t>
            </a:r>
          </a:p>
          <a:p>
            <a:endParaRPr lang="en-GB" dirty="0"/>
          </a:p>
          <a:p>
            <a:r>
              <a:rPr lang="en-GB" dirty="0"/>
              <a:t>We also thank Dave Gillam for his contribution during his recent term on the committee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349F6BE-14AB-C88F-2C64-1284CAF7BE83}"/>
              </a:ext>
            </a:extLst>
          </p:cNvPr>
          <p:cNvSpPr txBox="1">
            <a:spLocks/>
          </p:cNvSpPr>
          <p:nvPr/>
        </p:nvSpPr>
        <p:spPr>
          <a:xfrm>
            <a:off x="4223792" y="1778164"/>
            <a:ext cx="4038600" cy="2331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John Blain</a:t>
            </a:r>
          </a:p>
          <a:p>
            <a:r>
              <a:rPr lang="en-GB" sz="1800" dirty="0"/>
              <a:t>Dave Kelly (Chair) </a:t>
            </a:r>
          </a:p>
          <a:p>
            <a:r>
              <a:rPr lang="en-GB" sz="1800" dirty="0"/>
              <a:t>Robbie Daniels</a:t>
            </a:r>
          </a:p>
          <a:p>
            <a:r>
              <a:rPr lang="en-GB" sz="1800" dirty="0"/>
              <a:t>Julie Hobson (Vice-Chair)</a:t>
            </a:r>
          </a:p>
          <a:p>
            <a:r>
              <a:rPr lang="en-GB" sz="1800" dirty="0"/>
              <a:t>Tom Hughes</a:t>
            </a:r>
          </a:p>
          <a:p>
            <a:r>
              <a:rPr lang="en-GB" sz="1800" dirty="0"/>
              <a:t>Barry Hancox</a:t>
            </a:r>
          </a:p>
          <a:p>
            <a:r>
              <a:rPr lang="en-GB" sz="1800" dirty="0"/>
              <a:t>*</a:t>
            </a:r>
            <a:r>
              <a:rPr lang="en-GB" sz="1800" b="1" dirty="0"/>
              <a:t>Martin Williams </a:t>
            </a:r>
            <a:endParaRPr lang="en-GB" sz="1800" dirty="0"/>
          </a:p>
          <a:p>
            <a:pPr>
              <a:buFont typeface="Arial" pitchFamily="34" charset="0"/>
              <a:buNone/>
            </a:pPr>
            <a:endParaRPr lang="en-GB" sz="1800" dirty="0"/>
          </a:p>
          <a:p>
            <a:pPr>
              <a:buFont typeface="Arial" pitchFamily="34" charset="0"/>
              <a:buNone/>
            </a:pPr>
            <a:endParaRPr lang="en-GB" sz="1800" dirty="0"/>
          </a:p>
          <a:p>
            <a:pPr>
              <a:buFont typeface="Arial" pitchFamily="34" charset="0"/>
              <a:buNone/>
            </a:pP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9315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736" y="2438400"/>
            <a:ext cx="5328592" cy="990600"/>
          </a:xfrm>
        </p:spPr>
        <p:txBody>
          <a:bodyPr>
            <a:noAutofit/>
          </a:bodyPr>
          <a:lstStyle/>
          <a:p>
            <a:r>
              <a:rPr lang="en-GB" dirty="0"/>
              <a:t>Any Other Business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780928"/>
            <a:ext cx="7200800" cy="99060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Draw for Directors’ Box Tickets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2708920"/>
            <a:ext cx="7200800" cy="990600"/>
          </a:xfrm>
        </p:spPr>
        <p:txBody>
          <a:bodyPr>
            <a:noAutofit/>
          </a:bodyPr>
          <a:lstStyle/>
          <a:p>
            <a:r>
              <a:rPr lang="en-GB" dirty="0"/>
              <a:t>Election of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307069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416" y="1425575"/>
            <a:ext cx="8350696" cy="1927225"/>
          </a:xfrm>
        </p:spPr>
        <p:txBody>
          <a:bodyPr>
            <a:normAutofit/>
          </a:bodyPr>
          <a:lstStyle/>
          <a:p>
            <a:r>
              <a:rPr lang="en-GB" sz="3200" dirty="0"/>
              <a:t>Everton Shareholders’ association 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annual General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Goodison Park, 21</a:t>
            </a:r>
            <a:r>
              <a:rPr lang="en-GB" baseline="30000" dirty="0"/>
              <a:t>st</a:t>
            </a:r>
            <a:r>
              <a:rPr lang="en-GB" dirty="0"/>
              <a:t> August 2023</a:t>
            </a:r>
          </a:p>
        </p:txBody>
      </p:sp>
    </p:spTree>
    <p:extLst>
      <p:ext uri="{BB962C8B-B14F-4D97-AF65-F5344CB8AC3E}">
        <p14:creationId xmlns:p14="http://schemas.microsoft.com/office/powerpoint/2010/main" val="379890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83329"/>
            <a:ext cx="109728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0972800" cy="5040560"/>
          </a:xfrm>
        </p:spPr>
        <p:txBody>
          <a:bodyPr>
            <a:noAutofit/>
          </a:bodyPr>
          <a:lstStyle/>
          <a:p>
            <a:r>
              <a:rPr lang="en-GB" sz="1750" dirty="0"/>
              <a:t>Housekeeping (Fire exits)</a:t>
            </a:r>
          </a:p>
          <a:p>
            <a:endParaRPr lang="en-GB" sz="1750" dirty="0"/>
          </a:p>
          <a:p>
            <a:r>
              <a:rPr lang="en-GB" sz="1750" dirty="0"/>
              <a:t>Minutes silence in memory of Michael Jones</a:t>
            </a:r>
          </a:p>
          <a:p>
            <a:endParaRPr lang="en-GB" sz="1750" dirty="0"/>
          </a:p>
          <a:p>
            <a:r>
              <a:rPr lang="en-GB" sz="1750" dirty="0"/>
              <a:t>Approve Minutes of 2022 AGM</a:t>
            </a:r>
          </a:p>
          <a:p>
            <a:endParaRPr lang="en-GB" sz="1750" dirty="0"/>
          </a:p>
          <a:p>
            <a:r>
              <a:rPr lang="en-GB" sz="1750" dirty="0"/>
              <a:t>Receive and Consider Executive Committee Report of 2022/23</a:t>
            </a:r>
          </a:p>
          <a:p>
            <a:pPr lvl="1"/>
            <a:r>
              <a:rPr lang="en-GB" sz="1750" dirty="0"/>
              <a:t>Overview of the last year from the committee</a:t>
            </a:r>
          </a:p>
          <a:p>
            <a:pPr lvl="1"/>
            <a:r>
              <a:rPr lang="en-GB" sz="1750" dirty="0"/>
              <a:t>Receive and Approve the audited Balance Sheet and Statement of Accounts</a:t>
            </a:r>
          </a:p>
          <a:p>
            <a:pPr lvl="1"/>
            <a:r>
              <a:rPr lang="en-GB" sz="1750" dirty="0"/>
              <a:t>Approve the Appointment of the Auditors</a:t>
            </a:r>
          </a:p>
          <a:p>
            <a:pPr lvl="1"/>
            <a:r>
              <a:rPr lang="en-GB" sz="1750" dirty="0"/>
              <a:t>Approve the Annual Subscription</a:t>
            </a:r>
          </a:p>
          <a:p>
            <a:endParaRPr lang="en-GB" sz="1750" dirty="0"/>
          </a:p>
          <a:p>
            <a:r>
              <a:rPr lang="en-GB" sz="1750" dirty="0"/>
              <a:t>Elect the Executive Committee for the ensuing year</a:t>
            </a:r>
          </a:p>
          <a:p>
            <a:endParaRPr lang="en-GB" sz="1750" dirty="0"/>
          </a:p>
          <a:p>
            <a:r>
              <a:rPr lang="en-GB" sz="1750" dirty="0"/>
              <a:t>Any Other Business</a:t>
            </a:r>
          </a:p>
          <a:p>
            <a:endParaRPr lang="en-GB" sz="1750" dirty="0"/>
          </a:p>
          <a:p>
            <a:r>
              <a:rPr lang="en-GB" sz="1750" dirty="0"/>
              <a:t>Allocation of Tickets for the Directors’ Box </a:t>
            </a:r>
          </a:p>
          <a:p>
            <a:pPr marL="0" indent="0">
              <a:buNone/>
            </a:pPr>
            <a:endParaRPr lang="en-GB" sz="1750" dirty="0"/>
          </a:p>
        </p:txBody>
      </p:sp>
    </p:spTree>
    <p:extLst>
      <p:ext uri="{BB962C8B-B14F-4D97-AF65-F5344CB8AC3E}">
        <p14:creationId xmlns:p14="http://schemas.microsoft.com/office/powerpoint/2010/main" val="417850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48" y="267065"/>
            <a:ext cx="109728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Executive Committee Report of 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48" y="2492896"/>
            <a:ext cx="10651372" cy="3024336"/>
          </a:xfrm>
        </p:spPr>
        <p:txBody>
          <a:bodyPr>
            <a:noAutofit/>
          </a:bodyPr>
          <a:lstStyle/>
          <a:p>
            <a:r>
              <a:rPr lang="en-GB" sz="1800" dirty="0"/>
              <a:t>A single face-to-face meeting has taken place with the club in the past 12-months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September 2022 at the Royal Liver Building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Club colleagues in attendance: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Richard Kenyon</a:t>
            </a:r>
          </a:p>
          <a:p>
            <a:pPr lvl="1"/>
            <a:r>
              <a:rPr lang="en-GB" sz="1800" dirty="0"/>
              <a:t>Scott McLeod</a:t>
            </a:r>
          </a:p>
          <a:p>
            <a:pPr lvl="1"/>
            <a:r>
              <a:rPr lang="en-GB" sz="1800" dirty="0"/>
              <a:t>Aidan Miller</a:t>
            </a:r>
          </a:p>
          <a:p>
            <a:pPr marL="274320" lvl="1" indent="0">
              <a:buNone/>
            </a:pPr>
            <a:endParaRPr lang="en-GB" sz="1800" dirty="0"/>
          </a:p>
          <a:p>
            <a:pPr marL="274320" lvl="1" indent="0">
              <a:buNone/>
            </a:pPr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48B1D61-688E-4FBF-899A-5E4D52050AAA}"/>
              </a:ext>
            </a:extLst>
          </p:cNvPr>
          <p:cNvSpPr txBox="1">
            <a:spLocks/>
          </p:cNvSpPr>
          <p:nvPr/>
        </p:nvSpPr>
        <p:spPr>
          <a:xfrm>
            <a:off x="441348" y="1700808"/>
            <a:ext cx="24482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/>
              <a:t>Club meetings: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66957A-96AC-8304-7A99-D376EF85C7C8}"/>
              </a:ext>
            </a:extLst>
          </p:cNvPr>
          <p:cNvSpPr txBox="1"/>
          <p:nvPr/>
        </p:nvSpPr>
        <p:spPr>
          <a:xfrm>
            <a:off x="551384" y="5661248"/>
            <a:ext cx="1043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Since then, the Chair has been trying to get the club to commit to a regular schedule of Quarterly Meetings. The club have given tentative dates in late Sept and mid Dec for next meetings.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4E63E3-3C47-BE7F-2474-C2381843ECAC}"/>
              </a:ext>
            </a:extLst>
          </p:cNvPr>
          <p:cNvSpPr txBox="1"/>
          <p:nvPr/>
        </p:nvSpPr>
        <p:spPr>
          <a:xfrm>
            <a:off x="551384" y="140537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Approve minutes of last AGM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3844"/>
            <a:ext cx="109728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Executive Committee Report of 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" y="1992770"/>
            <a:ext cx="6782544" cy="3917802"/>
          </a:xfrm>
        </p:spPr>
        <p:txBody>
          <a:bodyPr>
            <a:normAutofit/>
          </a:bodyPr>
          <a:lstStyle/>
          <a:p>
            <a:r>
              <a:rPr lang="en-GB" sz="1800" dirty="0"/>
              <a:t>The Association continues to maintain good media relations, specifically with the Liverpool ECHO, BBC Radio Merseyside, Radio City, Toffee TV and Sky Sports, and liaising with local and national journalists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EFCSA Awards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Tony Heslop Memorial Award Winner for 2023 is  </a:t>
            </a:r>
            <a:r>
              <a:rPr lang="en-GB" sz="1800" b="1" dirty="0"/>
              <a:t>Jack Tierney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  </a:t>
            </a:r>
            <a:r>
              <a:rPr lang="en-GB" sz="1800" dirty="0"/>
              <a:t>Jack has recently signed a 2-year professional contract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FA9EC4E-4A52-EBA7-EBC1-5989A6896FE6}"/>
              </a:ext>
            </a:extLst>
          </p:cNvPr>
          <p:cNvSpPr txBox="1">
            <a:spLocks/>
          </p:cNvSpPr>
          <p:nvPr/>
        </p:nvSpPr>
        <p:spPr>
          <a:xfrm>
            <a:off x="307747" y="947428"/>
            <a:ext cx="32403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/>
              <a:t>Overview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B70C6-98A0-D158-9EF2-D2F58919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700808"/>
            <a:ext cx="3155370" cy="408090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00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Executive Committee Report of 2022-23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63466A1-7A23-AF5A-C647-43184E011249}"/>
              </a:ext>
            </a:extLst>
          </p:cNvPr>
          <p:cNvSpPr txBox="1">
            <a:spLocks/>
          </p:cNvSpPr>
          <p:nvPr/>
        </p:nvSpPr>
        <p:spPr>
          <a:xfrm>
            <a:off x="513886" y="1256429"/>
            <a:ext cx="32403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/>
              <a:t>Charity donations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0EBE2FC-E049-6DE9-BC91-08FCFB1E4C5C}"/>
              </a:ext>
            </a:extLst>
          </p:cNvPr>
          <p:cNvSpPr txBox="1">
            <a:spLocks/>
          </p:cNvSpPr>
          <p:nvPr/>
        </p:nvSpPr>
        <p:spPr>
          <a:xfrm>
            <a:off x="479375" y="3138736"/>
            <a:ext cx="7172679" cy="330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Alfie’s Squad			£ 500</a:t>
            </a:r>
          </a:p>
          <a:p>
            <a:r>
              <a:rPr lang="en-GB" sz="1800" dirty="0"/>
              <a:t>Harry Garside		           	£ 500</a:t>
            </a:r>
          </a:p>
          <a:p>
            <a:r>
              <a:rPr lang="en-GB" sz="1800" dirty="0"/>
              <a:t>Oliver Cooper		            	£ 500</a:t>
            </a:r>
          </a:p>
          <a:p>
            <a:pPr marL="0" indent="0">
              <a:buNone/>
            </a:pPr>
            <a:endParaRPr lang="en-GB" sz="1800" dirty="0">
              <a:highlight>
                <a:srgbClr val="FFFF00"/>
              </a:highlight>
            </a:endParaRPr>
          </a:p>
          <a:p>
            <a:pPr marL="0" indent="0">
              <a:buFont typeface="Arial" pitchFamily="34" charset="0"/>
              <a:buNone/>
            </a:pPr>
            <a:r>
              <a:rPr lang="en-GB" sz="1800" dirty="0"/>
              <a:t>Total of £1,500 in year 2022/23</a:t>
            </a:r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r>
              <a:rPr lang="en-GB" sz="1800" dirty="0"/>
              <a:t>Ensuring our balance provision has been made for 2023-2024 to remain over £10,000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F6360-294E-CC14-4091-D34ECF8F9DCF}"/>
              </a:ext>
            </a:extLst>
          </p:cNvPr>
          <p:cNvSpPr txBox="1"/>
          <p:nvPr/>
        </p:nvSpPr>
        <p:spPr>
          <a:xfrm>
            <a:off x="479376" y="216605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financial position of EFCSA has allowed donations of the below to be made to local charities during 2022/3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C3C12B-B743-C3F2-1D53-A6DD6E01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1078007"/>
            <a:ext cx="3744799" cy="240111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78ED34-E63E-91EC-F5B5-9338622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55" y="3411225"/>
            <a:ext cx="2695575" cy="32480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541430-FCD9-F1DC-61D0-C874ACDE9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734" y="2945474"/>
            <a:ext cx="2721938" cy="175413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840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41D4F-9453-ADC0-840B-D2B63A64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Financial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9E3684-A1C4-8EF0-0B93-B9B2F2839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065" y="2052212"/>
            <a:ext cx="5256584" cy="3024336"/>
          </a:xfrm>
        </p:spPr>
        <p:txBody>
          <a:bodyPr>
            <a:normAutofit/>
          </a:bodyPr>
          <a:lstStyle/>
          <a:p>
            <a:r>
              <a:rPr lang="en-GB" sz="1600" dirty="0"/>
              <a:t>Cash at bank has reduced to £10,601.26</a:t>
            </a:r>
          </a:p>
          <a:p>
            <a:endParaRPr lang="en-GB" sz="1600" dirty="0"/>
          </a:p>
          <a:p>
            <a:r>
              <a:rPr lang="en-GB" sz="1600" dirty="0"/>
              <a:t>Liabilities (donations) provisional total £3,000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/>
              <a:t>Unlikely to utilise all, </a:t>
            </a:r>
            <a:r>
              <a:rPr lang="en-GB" sz="1600" dirty="0"/>
              <a:t>as we would like to keep £10k </a:t>
            </a:r>
            <a:r>
              <a:rPr lang="en-GB" sz="1600"/>
              <a:t>in    reserves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	</a:t>
            </a:r>
          </a:p>
          <a:p>
            <a:r>
              <a:rPr lang="en-GB" sz="1600" dirty="0"/>
              <a:t>Current Assets £7,601.26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8008D9-4700-C20F-D138-F38A4D58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60848"/>
            <a:ext cx="59027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Balance Sheet and Statement of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2022/23 Accounts </a:t>
            </a:r>
          </a:p>
          <a:p>
            <a:endParaRPr lang="en-GB" sz="1800" dirty="0"/>
          </a:p>
          <a:p>
            <a:r>
              <a:rPr lang="en-GB" sz="1800" dirty="0"/>
              <a:t>Reviewed by </a:t>
            </a:r>
          </a:p>
          <a:p>
            <a:endParaRPr lang="en-GB" sz="1800" dirty="0"/>
          </a:p>
          <a:p>
            <a:pPr lvl="1"/>
            <a:r>
              <a:rPr lang="en-GB" sz="1800" dirty="0"/>
              <a:t>Executive Committee Members, signed off by Ian Webster &amp; Ian Seymour</a:t>
            </a:r>
          </a:p>
          <a:p>
            <a:pPr lvl="1"/>
            <a:endParaRPr lang="en-GB" sz="1800" dirty="0"/>
          </a:p>
          <a:p>
            <a:r>
              <a:rPr lang="en-GB" sz="1800" dirty="0"/>
              <a:t>Audited by </a:t>
            </a:r>
          </a:p>
          <a:p>
            <a:endParaRPr lang="en-GB" sz="1800" dirty="0"/>
          </a:p>
          <a:p>
            <a:pPr lvl="1"/>
            <a:r>
              <a:rPr lang="en-GB" sz="1800" dirty="0"/>
              <a:t>Andy Craven , FCMA, CGMA, Chartered Management Accountant</a:t>
            </a:r>
          </a:p>
          <a:p>
            <a:pPr lvl="1"/>
            <a:endParaRPr lang="en-GB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13" y="332656"/>
            <a:ext cx="10972800" cy="990600"/>
          </a:xfrm>
        </p:spPr>
        <p:txBody>
          <a:bodyPr>
            <a:normAutofit/>
          </a:bodyPr>
          <a:lstStyle/>
          <a:p>
            <a:r>
              <a:rPr lang="en-GB" sz="3000" dirty="0"/>
              <a:t>Appointment of the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13" y="1394098"/>
            <a:ext cx="10972800" cy="990600"/>
          </a:xfrm>
        </p:spPr>
        <p:txBody>
          <a:bodyPr>
            <a:normAutofit/>
          </a:bodyPr>
          <a:lstStyle/>
          <a:p>
            <a:r>
              <a:rPr lang="en-GB" sz="1800" dirty="0"/>
              <a:t>The Executive Committee proposes that we appoint Andy Craven as our Auditor for the forthcoming year.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F2F18E-25A2-38B1-82FE-27373643CCD4}"/>
              </a:ext>
            </a:extLst>
          </p:cNvPr>
          <p:cNvSpPr txBox="1">
            <a:spLocks/>
          </p:cNvSpPr>
          <p:nvPr/>
        </p:nvSpPr>
        <p:spPr>
          <a:xfrm>
            <a:off x="551344" y="216994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Approve the Annual Subscription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4A5E43D-CE6B-AAEE-E0D2-7F59FE0DAB6B}"/>
              </a:ext>
            </a:extLst>
          </p:cNvPr>
          <p:cNvSpPr txBox="1">
            <a:spLocks/>
          </p:cNvSpPr>
          <p:nvPr/>
        </p:nvSpPr>
        <p:spPr>
          <a:xfrm>
            <a:off x="563168" y="3160540"/>
            <a:ext cx="10972800" cy="1881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/>
              <a:t>The Executive Committee recommends that the Annual Subscription becomes a </a:t>
            </a:r>
            <a:r>
              <a:rPr lang="en-GB" sz="1800" b="1" dirty="0"/>
              <a:t>£10 yearly </a:t>
            </a:r>
            <a:r>
              <a:rPr lang="en-GB" sz="1800" dirty="0"/>
              <a:t>renewal contribution for all members and also any new members wishing to join.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Pay direct via EFCSA.org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26BF0B-95B0-3817-EA3C-AA671548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4060064"/>
            <a:ext cx="4663802" cy="2426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Executive Committee Report of 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772816"/>
            <a:ext cx="1029714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The Everton Stadium at Bramley Moore Dock</a:t>
            </a:r>
          </a:p>
          <a:p>
            <a:endParaRPr lang="en-GB" sz="1800" dirty="0"/>
          </a:p>
          <a:p>
            <a:r>
              <a:rPr lang="en-GB" sz="1800" dirty="0"/>
              <a:t>Last visit in Sept 2022. </a:t>
            </a:r>
          </a:p>
          <a:p>
            <a:endParaRPr lang="en-GB" sz="1800" dirty="0"/>
          </a:p>
          <a:p>
            <a:r>
              <a:rPr lang="en-GB" sz="1800" dirty="0"/>
              <a:t>We have approached the club for a further visit, but they have stated since the incident on site on Monday 14</a:t>
            </a:r>
            <a:r>
              <a:rPr lang="en-GB" sz="1800" baseline="30000" dirty="0"/>
              <a:t>th</a:t>
            </a:r>
            <a:r>
              <a:rPr lang="en-GB" sz="1800" dirty="0"/>
              <a:t> August, all visits have been ceased 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Share matching </a:t>
            </a:r>
          </a:p>
          <a:p>
            <a:endParaRPr lang="en-GB" sz="1800" dirty="0"/>
          </a:p>
          <a:p>
            <a:r>
              <a:rPr lang="en-GB" sz="1800" dirty="0"/>
              <a:t>EFCSA continues to help and support those wishing to sell or buys shares in EFC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288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AFB3D52ECBD46AE636748C8735D56" ma:contentTypeVersion="12" ma:contentTypeDescription="Create a new document." ma:contentTypeScope="" ma:versionID="e0f4916dc39918382ef13bfd93574a4d">
  <xsd:schema xmlns:xsd="http://www.w3.org/2001/XMLSchema" xmlns:xs="http://www.w3.org/2001/XMLSchema" xmlns:p="http://schemas.microsoft.com/office/2006/metadata/properties" xmlns:ns3="8dff696c-2f93-4e48-91a4-964551b7dbe4" xmlns:ns4="42e7ecb9-3aed-4168-83dc-12bc902abcb1" targetNamespace="http://schemas.microsoft.com/office/2006/metadata/properties" ma:root="true" ma:fieldsID="d96e7a6c246b8a32dd239de805fd4417" ns3:_="" ns4:_="">
    <xsd:import namespace="8dff696c-2f93-4e48-91a4-964551b7dbe4"/>
    <xsd:import namespace="42e7ecb9-3aed-4168-83dc-12bc902abc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f696c-2f93-4e48-91a4-964551b7db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7ecb9-3aed-4168-83dc-12bc902ab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0F8404-CC88-4EB6-917E-BB390D9B7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ff696c-2f93-4e48-91a4-964551b7dbe4"/>
    <ds:schemaRef ds:uri="42e7ecb9-3aed-4168-83dc-12bc902ab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D71B8-1FA3-40AE-AFAD-D0B688CA3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06CEA-4106-4192-9784-32370E1548AE}">
  <ds:schemaRefs>
    <ds:schemaRef ds:uri="8dff696c-2f93-4e48-91a4-964551b7dbe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42e7ecb9-3aed-4168-83dc-12bc902abcb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2271</TotalTime>
  <Words>597</Words>
  <Application>Microsoft Office PowerPoint</Application>
  <PresentationFormat>Custom</PresentationFormat>
  <Paragraphs>126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Everton Shareholders’ association  annual General Meeting</vt:lpstr>
      <vt:lpstr>Agenda</vt:lpstr>
      <vt:lpstr>Executive Committee Report of 2022-23</vt:lpstr>
      <vt:lpstr>Executive Committee Report of 2022-23</vt:lpstr>
      <vt:lpstr>Executive Committee Report of 2022-23</vt:lpstr>
      <vt:lpstr>Financial Summary</vt:lpstr>
      <vt:lpstr>Balance Sheet and Statement of Accounts</vt:lpstr>
      <vt:lpstr>Appointment of the Auditors</vt:lpstr>
      <vt:lpstr>Executive Committee Report of 2022-23</vt:lpstr>
      <vt:lpstr>Share Trading</vt:lpstr>
      <vt:lpstr>PowerPoint Presentation</vt:lpstr>
      <vt:lpstr>Executive Committee for 2022/23  Candidates seeking Election</vt:lpstr>
      <vt:lpstr>Any Other Business</vt:lpstr>
      <vt:lpstr>Draw for Directors’ Box Tickets  </vt:lpstr>
      <vt:lpstr>Election of Committee Members</vt:lpstr>
      <vt:lpstr>Everton Shareholders’ association  annual General Meeting</vt:lpstr>
    </vt:vector>
  </TitlesOfParts>
  <Company>Eisai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August 2015</dc:title>
  <dc:creator>John Blain</dc:creator>
  <cp:lastModifiedBy>Ian Seymour</cp:lastModifiedBy>
  <cp:revision>206</cp:revision>
  <dcterms:created xsi:type="dcterms:W3CDTF">2015-08-11T21:14:19Z</dcterms:created>
  <dcterms:modified xsi:type="dcterms:W3CDTF">2023-09-07T18:23:19Z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0x0101000FFAFB3D52ECBD46AE636748C8735D56</vt:lpwstr>
  </property>
</Properties>
</file>